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3"/>
  </p:notesMasterIdLst>
  <p:sldIdLst>
    <p:sldId id="256" r:id="rId2"/>
    <p:sldId id="275" r:id="rId3"/>
    <p:sldId id="276" r:id="rId4"/>
    <p:sldId id="284" r:id="rId5"/>
    <p:sldId id="288" r:id="rId6"/>
    <p:sldId id="289" r:id="rId7"/>
    <p:sldId id="285" r:id="rId8"/>
    <p:sldId id="286" r:id="rId9"/>
    <p:sldId id="287" r:id="rId10"/>
    <p:sldId id="283" r:id="rId11"/>
    <p:sldId id="277" r:id="rId12"/>
    <p:sldId id="278" r:id="rId13"/>
    <p:sldId id="279" r:id="rId14"/>
    <p:sldId id="280" r:id="rId15"/>
    <p:sldId id="281" r:id="rId16"/>
    <p:sldId id="282" r:id="rId17"/>
    <p:sldId id="291" r:id="rId18"/>
    <p:sldId id="293" r:id="rId19"/>
    <p:sldId id="292" r:id="rId20"/>
    <p:sldId id="294" r:id="rId21"/>
    <p:sldId id="297" r:id="rId22"/>
    <p:sldId id="295" r:id="rId23"/>
    <p:sldId id="296" r:id="rId24"/>
    <p:sldId id="298" r:id="rId25"/>
    <p:sldId id="290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273" r:id="rId41"/>
    <p:sldId id="260" r:id="rId4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69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pl-PL" sz="1200" dirty="0"/>
              <a:t>Przykładem może być marka LOTOS, która w przeszłości przeprosiła klientów za problemy techniczne na stacjach paliw.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/>
              <a:t>3. Na przykład Żywiec Zdrój po krytyce dotyczącej zużycia plastiku rozpoczął kampanię edukacyjną na temat recyklingu i zainwestował w produkcję butelek z materiałów biodegradowalnych.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/>
              <a:t>6. Przykładem jest Biedronka, która po krytyce związanej z warunkami pracy wprowadziła kampanię podkreślającą benefity dla pracowników oraz działania prospołeczne.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pl-PL" sz="1200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pl-PL" sz="1200" dirty="0"/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7504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Źródło: http://</a:t>
            </a:r>
            <a:r>
              <a:rPr lang="pl-PL" dirty="0" err="1"/>
              <a:t>www.popcultureguy.com</a:t>
            </a:r>
            <a:r>
              <a:rPr lang="pl-PL" dirty="0"/>
              <a:t>/2010/01/</a:t>
            </a:r>
            <a:r>
              <a:rPr lang="pl-PL" dirty="0" err="1"/>
              <a:t>dominos</a:t>
            </a:r>
            <a:r>
              <a:rPr lang="pl-PL" dirty="0"/>
              <a:t>-pizza-to-</a:t>
            </a:r>
            <a:r>
              <a:rPr lang="pl-PL" dirty="0" err="1"/>
              <a:t>customers</a:t>
            </a:r>
            <a:r>
              <a:rPr lang="pl-PL" dirty="0"/>
              <a:t>-we-</a:t>
            </a:r>
            <a:r>
              <a:rPr lang="pl-PL" dirty="0" err="1"/>
              <a:t>suck.html</a:t>
            </a:r>
            <a:r>
              <a:rPr lang="pl-PL" dirty="0"/>
              <a:t>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542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grafiki: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inspirededgecoaching.com</a:t>
            </a:r>
            <a:r>
              <a:rPr lang="pl-PL" dirty="0"/>
              <a:t>/smart-</a:t>
            </a:r>
            <a:r>
              <a:rPr lang="pl-PL" dirty="0" err="1"/>
              <a:t>goals</a:t>
            </a:r>
            <a:r>
              <a:rPr lang="pl-PL" dirty="0"/>
              <a:t>/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03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idoczni.com/blog/kryzys-wizerunkowy/" TargetMode="External"/><Relationship Id="rId7" Type="http://schemas.openxmlformats.org/officeDocument/2006/relationships/hyperlink" Target="https://successindepth.com/smart-goals-for-crisis-management/" TargetMode="External"/><Relationship Id="rId2" Type="http://schemas.openxmlformats.org/officeDocument/2006/relationships/hyperlink" Target="https://cyrekdigital.com/pl/baza-wiedzy/metoda-smart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yrekdigital.com/pl/baza-wiedzy/kryzys-wizerunkowy/" TargetMode="External"/><Relationship Id="rId5" Type="http://schemas.openxmlformats.org/officeDocument/2006/relationships/hyperlink" Target="https://mojafirma.infor.pl/wiadomosci/6833297,kryzys-wizerunkowy-polskich-firm-2024-skutki-i-dzialania-naprawcze-p.html" TargetMode="External"/><Relationship Id="rId4" Type="http://schemas.openxmlformats.org/officeDocument/2006/relationships/hyperlink" Target="https://rozwojdopotegi.pl/cele-smart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nKJfxeSIm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r>
              <a:rPr lang="pl-PL"/>
              <a:t>Warsztat 13: Wdrażanie działań naprawczych po kryzysie – planowanie kampanii naprawczej.</a:t>
            </a: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406759-6AA1-A246-BF2C-14A2D23ED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287" y="387986"/>
            <a:ext cx="8640381" cy="1080001"/>
          </a:xfrm>
        </p:spPr>
        <p:txBody>
          <a:bodyPr/>
          <a:lstStyle/>
          <a:p>
            <a:r>
              <a:rPr lang="pl-PL" dirty="0"/>
              <a:t>1. Szczegółowy / sprecyzowany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D789A4C-D8F2-DF70-4BC1-D789DB9D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5638" y="1331565"/>
            <a:ext cx="8640382" cy="468000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Cele muszą być </a:t>
            </a:r>
            <a:r>
              <a:rPr lang="pl-PL" b="1" dirty="0"/>
              <a:t>jasne, konkretne i szczegółowe</a:t>
            </a:r>
            <a:r>
              <a:rPr lang="pl-PL" dirty="0"/>
              <a:t>. Im bardziej konkretnie można opisać to, co chce się osiągnąć, tym większe szanse na to, że będzie się w stanie je osiągnąć.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Wybierając cele, trzeba zadać pytanie: </a:t>
            </a:r>
            <a:r>
              <a:rPr lang="pl-PL" b="1" i="1" dirty="0"/>
              <a:t>Co konkretnie chcemy osiągnąć</a:t>
            </a:r>
            <a:r>
              <a:rPr lang="pl-PL" b="1" dirty="0"/>
              <a:t>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Nie wystarczy napisać „zwiększyć sprzedaż”. Sprecyzowany cel odpowiada na pytania: co dokładnie ma się wydarzyć, gdzie i w jakim obszarze. W marketingu oznacza to m.in. wskazanie kanału, produktu, segmentu. Im bardziej szczegółowy opis, tym łatwiej dobrać właściwe narzędzia.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Zamiast celu „więcej klientów”, przykładem celów SMART będą „pozyskać 200 nowych subskrybentów </a:t>
            </a:r>
            <a:r>
              <a:rPr lang="pl-PL" dirty="0" err="1"/>
              <a:t>newslettera</a:t>
            </a:r>
            <a:r>
              <a:rPr lang="pl-PL" dirty="0"/>
              <a:t> z kampanii Google </a:t>
            </a:r>
            <a:r>
              <a:rPr lang="pl-PL" dirty="0" err="1"/>
              <a:t>Ads</a:t>
            </a:r>
            <a:r>
              <a:rPr lang="pl-PL" dirty="0"/>
              <a:t>”, „zwiększenie sprzedaży produktu X o 10% w ciągu 6 miesięcy” czy „poprawa liczby wejść na naszą stronę internetową o 25% w ciągu trzech miesięcy”. Takie jasno sformułowane cele pozwalają osiągać lepsze wyniki.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2894CE3-AF51-8844-E8AA-4F77835C97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2008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10F01E-F5E8-4D9E-9539-F3B719FD3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59835"/>
            <a:ext cx="8640381" cy="1080001"/>
          </a:xfrm>
        </p:spPr>
        <p:txBody>
          <a:bodyPr/>
          <a:lstStyle/>
          <a:p>
            <a:r>
              <a:rPr lang="pl-PL" dirty="0"/>
              <a:t>2. Mierzalny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C3945EF-9032-942D-0F1E-9B985BC9D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149" y="1450824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Ważne jest, aby cele były </a:t>
            </a:r>
            <a:r>
              <a:rPr lang="pl-PL" b="1" dirty="0"/>
              <a:t>mierzalne</a:t>
            </a:r>
            <a:r>
              <a:rPr lang="pl-PL" dirty="0"/>
              <a:t>. Dzięki temu będzie można śledzić postępy, być stale zmotywowanym i dokładnie wiedzieć, kiedy cel zostanie osiągnięty, a kiedy nie. Nie będzie wymówek!</a:t>
            </a:r>
          </a:p>
          <a:p>
            <a:r>
              <a:rPr lang="pl-PL" dirty="0"/>
              <a:t>Wybierając cele, warto zadać pytanie: </a:t>
            </a:r>
            <a:r>
              <a:rPr lang="pl-PL" b="1" i="1" dirty="0"/>
              <a:t>Skąd będziemy wiedzieć, kiedy cel został osiągnięty</a:t>
            </a:r>
            <a:r>
              <a:rPr lang="pl-PL" b="1" dirty="0"/>
              <a:t>?</a:t>
            </a:r>
          </a:p>
          <a:p>
            <a:r>
              <a:rPr lang="pl-PL" dirty="0"/>
              <a:t>Bez liczby nie ma kontroli, więc nie powinno dziwić, że zarówno w zarządzaniu projektami, jak i w samej technice SMART ważne jest śledzenie celów. Marketing działa na danych, a mierzalność celu pozwala na stałą obserwację i korektę działań. Wskaźnik powinien być jednoznaczny — nie „poprawa wizerunku”, tylko np. „wzrost pozytywnych opinii w Google z 4,0 do 4,5”.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2DF27BE-9070-0018-5CCA-CD806245B7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7712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1BA157-D47B-E407-D52D-2C1557DE9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6" y="524955"/>
            <a:ext cx="8640381" cy="1080001"/>
          </a:xfrm>
        </p:spPr>
        <p:txBody>
          <a:bodyPr/>
          <a:lstStyle/>
          <a:p>
            <a:r>
              <a:rPr lang="pl-PL" dirty="0"/>
              <a:t>3. Osiągalny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C4C1BB-9831-8AD4-161A-E855BC2DA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926" y="1187549"/>
            <a:ext cx="8640382" cy="554461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Trzecią cechą celów smart jest ich osiągalność. Cele muszą być </a:t>
            </a:r>
            <a:r>
              <a:rPr lang="pl-PL" b="1" dirty="0"/>
              <a:t>osiągalne</a:t>
            </a:r>
            <a:r>
              <a:rPr lang="pl-PL" dirty="0"/>
              <a:t>, aby można mówić o sukcesie. Nie ma sensu próbować osiągnąć coś, co jest niemożliwe lub całkowicie poza zasięgiem, ponieważ na przykład nie ma się czasu, pieniędzy lub talentu, aby zrealizować cel.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Trzeba wyznaczać cele wystarczająco duże, aby zadowalały, inspirowały do działania i pokonywania wewnętrznych barier, ale wystarczająco małe, aby były możliwe do osiągnięcia.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Wybierając  cele, trzeba zadać sobie pytanie: </a:t>
            </a:r>
            <a:r>
              <a:rPr lang="pl-PL" b="1" i="1" dirty="0"/>
              <a:t>Co zrobić, by ten cel się urzeczywistnił</a:t>
            </a:r>
            <a:r>
              <a:rPr lang="pl-PL" b="1" dirty="0"/>
              <a:t>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Wyznaczone cele (zawodowe, osobiste i biznesowe) powinny być osiągalne, a ich realizacja nie powinna przekraczać możliwości organizacji. W określaniu osiągalnych celów nie chodzi o ograniczanie ambicji, ale o zdrową kalkulację. Jeśli zespół liczy trzy osoby, a budżet kampanii to 1500 zł, nie da się zdominować rynku w sześć tygodni. Osiągalność oznacza, że cel pozostaje ambitny, ale nie oderwany od realiów.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30AFD36-F9E2-14FF-03B2-A1D5705B0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39539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E05EDF-EF3A-686F-B5D1-E89F15D2C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44955"/>
            <a:ext cx="8640381" cy="1080001"/>
          </a:xfrm>
        </p:spPr>
        <p:txBody>
          <a:bodyPr/>
          <a:lstStyle/>
          <a:p>
            <a:r>
              <a:rPr lang="pl-PL" dirty="0"/>
              <a:t>4. Znaczący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95D2C02-EB3B-DBA1-ACD7-B12F22FE1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8" y="133156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Twoje cele muszą być dla instytucji/ przedsiębiorstwa </a:t>
            </a:r>
            <a:r>
              <a:rPr lang="pl-PL" b="1" dirty="0"/>
              <a:t>ważne i znaczące</a:t>
            </a:r>
            <a:r>
              <a:rPr lang="pl-PL" dirty="0"/>
              <a:t>, dlatego powinny być dobrze dopasowane do swojego ogólnego planu działalności podmiotu.</a:t>
            </a:r>
          </a:p>
          <a:p>
            <a:r>
              <a:rPr lang="pl-PL" dirty="0"/>
              <a:t>Należy dokonać starannego wyboru tych celów, które znaczą dla danego podmiotu najwięcej i które są najbardziej odpowiednie do realizacji wizji podmiotu.</a:t>
            </a:r>
          </a:p>
          <a:p>
            <a:r>
              <a:rPr lang="pl-PL" dirty="0"/>
              <a:t>Wybierając cele, należy zadać sobie pytanie:</a:t>
            </a:r>
            <a:r>
              <a:rPr lang="pl-PL" b="1" dirty="0"/>
              <a:t> </a:t>
            </a:r>
            <a:r>
              <a:rPr lang="pl-PL" b="1" i="1" dirty="0"/>
              <a:t>Czy naprawdę musimy osiągnąć ten cel</a:t>
            </a:r>
            <a:r>
              <a:rPr lang="pl-PL" b="1" dirty="0"/>
              <a:t>?</a:t>
            </a:r>
          </a:p>
          <a:p>
            <a:r>
              <a:rPr lang="pl-PL" dirty="0"/>
              <a:t>Każdy cel zawodowy czy biznesowy musi mieć sens w kontekście strategii, ponieważ pozwala utrzymać motywację. Trafność oznacza zgodność z długofalowymi planami i misją marki. To często pomijany element – a właśnie on decyduje, czy działania marketingowe realnie wspierają rozwój i wychodzenie z kryzysu.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5AC3BB-CFCF-EBF6-AF5A-FA08EEE101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34412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720C09-5FE4-066C-5DF4-505B582C9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59838"/>
            <a:ext cx="8640381" cy="1080001"/>
          </a:xfrm>
        </p:spPr>
        <p:txBody>
          <a:bodyPr/>
          <a:lstStyle/>
          <a:p>
            <a:r>
              <a:rPr lang="pl-PL" dirty="0"/>
              <a:t>5. Ustalony w czasie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6F6A8B-9D59-346B-6CB9-6EF8A19CA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8" y="1331565"/>
            <a:ext cx="8640382" cy="4680002"/>
          </a:xfrm>
        </p:spPr>
        <p:txBody>
          <a:bodyPr/>
          <a:lstStyle/>
          <a:p>
            <a:r>
              <a:rPr lang="pl-PL" dirty="0"/>
              <a:t>Cele muszą być </a:t>
            </a:r>
            <a:r>
              <a:rPr lang="pl-PL" b="1" dirty="0"/>
              <a:t>ustalone w czasie</a:t>
            </a:r>
            <a:r>
              <a:rPr lang="pl-PL" dirty="0"/>
              <a:t> i </a:t>
            </a:r>
            <a:r>
              <a:rPr lang="pl-PL" b="1" dirty="0"/>
              <a:t>posiadać termin</a:t>
            </a:r>
            <a:r>
              <a:rPr lang="pl-PL" dirty="0"/>
              <a:t>, w którym zobowiążesz się sam przed sobą do ich osiągnięcia.</a:t>
            </a:r>
          </a:p>
          <a:p>
            <a:r>
              <a:rPr lang="pl-PL" dirty="0"/>
              <a:t>Wybierając cele, trzeba zadać pytanie: </a:t>
            </a:r>
            <a:r>
              <a:rPr lang="pl-PL" b="1" i="1" dirty="0"/>
              <a:t>Kiedy konkretnie chcę osiągnąć ten cel</a:t>
            </a:r>
            <a:r>
              <a:rPr lang="pl-PL" b="1" dirty="0"/>
              <a:t>?</a:t>
            </a:r>
          </a:p>
          <a:p>
            <a:r>
              <a:rPr lang="pl-PL" dirty="0"/>
              <a:t>Czas zamyka cel w ramach i nadaje mu dynamikę. Bez terminu łatwo odwlekać działanie. Konkretny horyzont czasowy nadaje rytm i umożliwia zarządzanie priorytetami. Zespół wie, ile ma czasu, i może planować działania zgodnie z cyklem kampanii.</a:t>
            </a:r>
          </a:p>
          <a:p>
            <a:r>
              <a:rPr lang="pl-PL" dirty="0"/>
              <a:t>Istotne, by termin był dostosowany do typu działania i pozwalał na realne wykonanie. 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D38E589-1D76-CCE9-3A8C-AE6A5108F1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6372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0FA59B-5874-701D-5DCD-67B2DD589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464" y="585492"/>
            <a:ext cx="8640381" cy="1080001"/>
          </a:xfrm>
        </p:spPr>
        <p:txBody>
          <a:bodyPr/>
          <a:lstStyle/>
          <a:p>
            <a:r>
              <a:rPr lang="pl-PL" dirty="0"/>
              <a:t>Przykłady celów smart</a:t>
            </a:r>
            <a:endParaRPr lang="en-GB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EC963DC0-D4DC-3A84-B413-11A8614709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439" y="1475581"/>
            <a:ext cx="8640763" cy="3055879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0ADBC5-E39A-E9AE-242D-311633171B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4A71289-968A-0295-9AF3-C63C64EB4736}"/>
              </a:ext>
            </a:extLst>
          </p:cNvPr>
          <p:cNvSpPr txBox="1"/>
          <p:nvPr/>
        </p:nvSpPr>
        <p:spPr>
          <a:xfrm>
            <a:off x="1035274" y="5364013"/>
            <a:ext cx="8487095" cy="17111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0" i="0" dirty="0">
                <a:solidFill>
                  <a:srgbClr val="3A3A3A"/>
                </a:solidFill>
                <a:effectLst/>
                <a:latin typeface="Open Sans" panose="020B0606030504020204" pitchFamily="34" charset="0"/>
              </a:rPr>
              <a:t>Jak widać, cele po lewej stronie są bardzo niejasne, ogólne, nie mają odniesienia w czasie i są absolutnie niemierzalne. Cele po prawej stronie są natomiast znacznie bardziej precyzyjne, motywujące i osiągalne. Krótko mówiąc, pobudzają do działania!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815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466492-3D42-BF62-6218-B6C5752F8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Kilka dodatkowych wskazówek, które pomogą wyznaczać i osiągnąć cele SMART: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CA3325-2622-3457-69B1-F6A1B74AB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b="1" dirty="0"/>
              <a:t>1. Nie wyznaczanie zbyt wielu celów na raz. </a:t>
            </a:r>
            <a:r>
              <a:rPr lang="pl-PL" dirty="0"/>
              <a:t>Ograniczenie się do tych, które są w danym momencie dla nas priorytetem.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b="1" dirty="0"/>
              <a:t>2. Odpowiednie odniesienie celów w czasie.</a:t>
            </a:r>
            <a:r>
              <a:rPr lang="pl-PL" dirty="0"/>
              <a:t> Nie należy stawiać zbyt długich lub zbyt krótkich celów. Ich realizacja powinna trwać 3-6-12 miesięcy. Jeśli cel jest zbyt duży, aby można go było osiągnąć w ciągu 12 miesięcy, należy podzielić go na mniejsze. Jeśli można go osiągnąć w mniej niż 3 miesiące, należy zmodyfikować cel na nieco bardziej ambitny.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b="1" dirty="0"/>
              <a:t>3. Spisanie celu.</a:t>
            </a:r>
            <a:r>
              <a:rPr lang="pl-PL" dirty="0"/>
              <a:t> Cel koniecznie trzeba przelać na papier. Tym samym stanie się on bardziej realny i namacalny, a to jest niezbędne do zmotywowania się do działania.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b="1" dirty="0"/>
              <a:t>4. Stworzenie planu działania. </a:t>
            </a:r>
            <a:r>
              <a:rPr lang="pl-PL" dirty="0"/>
              <a:t>Plan musi być szczegółowy i prowadzić krok po kroku do końcowego rezultatu. Nie należy pozostawiać niczego przypadkowi. 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b="1" dirty="0"/>
              <a:t>5. Komunikowanie celu innym.</a:t>
            </a:r>
            <a:r>
              <a:rPr lang="pl-PL" dirty="0"/>
              <a:t> Kiedy obiecujemy przed kim osiągnąć cel, uruchamia się w nas szereg nieświadomych mechanizmów, które jeszcze bardziej motywują do działania. Ponadto, jeśli cel nie jest tylko osobisty, ale związany z grupą osób, wszyscy zainteresowani muszą być tego świadomi!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16AB87A-BB7C-7B2D-A5C9-035536A5FD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121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923DF1-3FD2-BA31-6995-233BA5D2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611604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Rodzaje celów SMART dla zarządzania kryzysowego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D746E9E-82E3-D5DB-FAEB-8E6016426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691605"/>
            <a:ext cx="8640382" cy="4680002"/>
          </a:xfrm>
        </p:spPr>
        <p:txBody>
          <a:bodyPr/>
          <a:lstStyle/>
          <a:p>
            <a:r>
              <a:rPr lang="pl-PL" dirty="0"/>
              <a:t>W czasach kryzysu ustalenie jasnych i wykonalnych celów zgodnych z kryteriami SMART ma kluczowe znaczenie dla skoordynowanej i skutecznej reakcji. Cele te odgrywają kluczową rolę w zapewnieniu precyzyjnego postępowania w sytuacjach kryzysowych, minimalizując wpływ kryzysu zarówno na organizacje, jak i społeczności.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1BB9791-0631-A0F4-5B28-E78E74FA9A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  <p:pic>
        <p:nvPicPr>
          <p:cNvPr id="3074" name="Picture 2" descr="Cele SMART - przewodnik po skutecznym wyznaczaniu celów">
            <a:extLst>
              <a:ext uri="{FF2B5EF4-FFF2-40B4-BE49-F238E27FC236}">
                <a16:creationId xmlns:a16="http://schemas.microsoft.com/office/drawing/2014/main" id="{B3A56423-5788-53B1-F71A-E54EBAB554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b="11259"/>
          <a:stretch>
            <a:fillRect/>
          </a:stretch>
        </p:blipFill>
        <p:spPr bwMode="auto">
          <a:xfrm>
            <a:off x="2033538" y="3691072"/>
            <a:ext cx="5688633" cy="35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66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53CFCBC-B128-FC16-954C-E023338C38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/>
              <a:t>Różne rodzaje celów SMART dostosowanych do zarządzania kryzysowego:</a:t>
            </a:r>
            <a:br>
              <a:rPr lang="pl-PL"/>
            </a:b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6B4EEF-9C3D-6FCD-30F9-4F511037D54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612313" y="7019925"/>
            <a:ext cx="1079500" cy="179388"/>
          </a:xfrm>
        </p:spPr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pic>
        <p:nvPicPr>
          <p:cNvPr id="5122" name="Picture 2" descr="Metoda SMART, czyli jak sformułować cele w przedsiębiorstwie? • Blog ...">
            <a:extLst>
              <a:ext uri="{FF2B5EF4-FFF2-40B4-BE49-F238E27FC236}">
                <a16:creationId xmlns:a16="http://schemas.microsoft.com/office/drawing/2014/main" id="{4C2F1C08-B5F0-806D-FF04-56E6ED02E04B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r="-405"/>
          <a:stretch>
            <a:fillRect/>
          </a:stretch>
        </p:blipFill>
        <p:spPr bwMode="auto">
          <a:xfrm>
            <a:off x="593378" y="690060"/>
            <a:ext cx="5953097" cy="334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206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58B41C-0B91-C987-8D7A-5D236415A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A. Cele dotyczące czasu reakcji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59C1DF6-9298-CDA7-86A2-31A1B3354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Niezwykle ważne jest skrócenie czasu potrzebnego na szybką reakcję w sytuacjach awaryjnych. Cel SMART w tym zakresie może polegać na opracowaniu i wdrożeniu kompleksowego planu reagowania kryzysowego w ciągu najbliższych dwóch miesięcy, umożliwiającego mobilizację zespołu w ciągu 15 minut od otrzymania alertu kryzysowego.</a:t>
            </a:r>
          </a:p>
          <a:p>
            <a:r>
              <a:rPr lang="pl-PL" dirty="0"/>
              <a:t>Cel ten gwarantuje szybkie podjęcie działań, a tym samym zmniejsza skutki sytuacji kryzysowej.</a:t>
            </a:r>
          </a:p>
          <a:p>
            <a:pPr marL="0" indent="0">
              <a:buNone/>
            </a:pPr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37C1D46-6222-669C-4B41-696A8C0CC6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3803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623D460-FC7A-2A3D-4815-5EF9DF702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Odbudowanie zaufania po kryzysie wizerunkowym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D67F8CC-C090-167C-047D-8686EC204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Odbudowa zaufania po kryzysie wizerunkowym jest ważnym elementem do przywrócenia stabilnej sytuacji. Interesariusze / klienci chcą wiedzieć, że Twoja marka nie tylko poradziła sobie z problemem, ale też zrobi wszystko, by uniknąć go w przyszłości. Przejrzystość, szczerość i konkretne działania to fundamenty, na których można odbudować mocne relacje. Ważne jest pokazanie interesariuszom / klientom, że potrafisz przyznać się do błędów i wyciągnąć wnioski. </a:t>
            </a:r>
          </a:p>
          <a:p>
            <a:r>
              <a:rPr lang="pl-PL" b="1" dirty="0"/>
              <a:t>Odbudowa zaufania to proces, który wymaga czasu, ale kiedy interesariusze / klienci widzą, że marka konsekwentnie działa na ich korzyść, chętnie wracają. To także świetna okazja, by budować bardziej autentyczne i trwałe więzi z otoczeniem.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20C480-CDB0-CA76-7FA7-0134211EA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3982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41AC91-E9B5-DBED-60F3-9A1BE4D6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B. Cele dotyczące komunikacji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0A6BBA-038C-A5BB-CAF9-853996CD0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Skuteczna komunikacja ma kluczowe znaczenie w sytuacjach kryzysowych. Cel SMART może obejmować opracowanie w ciągu miesiąca strategii komunikacji, która obejmuje przygotowanie wstępnie zatwierdzonych komunikatów na różne scenariusze kryzysowe, zapewniających przekazanie dokładnych informacji interesariuszom w ciągu pierwszej godziny od wystąpienia sytuacji kryzysowej.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9C127E2-6799-7FC9-2872-808DE71580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7483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D89C1-80B3-5DF6-59FE-78F5F5A93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C. Cele dotyczące szkoleń i gotowości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BD7577B-23BF-1D7B-38A6-DD23C69AB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Regularne szkolenia zapewniają, że zespół zarządzania kryzysowego jest dobrze przygotowany do skutecznego reagowania.</a:t>
            </a:r>
          </a:p>
          <a:p>
            <a:r>
              <a:rPr lang="pl-PL" dirty="0"/>
              <a:t>Jednym ze skutecznych celów może być przeprowadzanie ćwiczeń kryzysowych co kwartał w nadchodzącym roku, mających na celu poprawę wydajności zespołu o 20% poprzez skrócenie czasu reakcji i usprawnienie procesu podejmowania decyzji. Cel ten pomaga zespołowi skuteczniej radzić sobie w rzeczywistych sytuacjach kryzysowych.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A04BF12-C9E4-F366-84AB-3EE20C47B2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31034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91347F-E8D5-9144-AAF1-E5A26AF1F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D. Cele dotyczące przywrócenia normalnego funkcjonowania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909D51-4D6B-1BE4-88E9-7BB9E0D87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Szybkie i skuteczne wyjście z kryzysu ma kluczowe znaczenie dla zminimalizowania długoterminowych konsekwencji. Dobrze zdefiniowanym celem może być opracowanie w ciągu najbliższych trzech miesięcy strategii przywrócenia normalnego funkcjonowania, określającej kroki niezbędne do przywrócenia normalnej działalności w ciągu 72 godzin od rozwiązania kryzysu. Zapewni to organizacji szybkie wznowienie normalnej działalności.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257B8D-5097-EE50-89CC-2C1686E3AA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8735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56C8C3B-4736-B64B-C254-BD8A7B97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E. Cele dotyczące zaangażowania interesariuszy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2FFE46-EBF7-D193-C04F-30F741F49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Utrzymanie silnych relacji z interesariuszami podczas kryzysu ma kluczowe znaczenie. Praktycznym celem może być identyfikacja kluczowych interesariuszy w ciągu 24 godzin od wystąpienia kryzysu i nawiązanie z nimi kontaktu w celu regularnego przekazywania aktualnych informacji i zapewnienia ich wsparcia podczas całego procesu zarządzania kryzysowego. Takie podejście pomaga zarządzać oczekiwaniami i utrzymać zaufanie.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FB50E89-0F0F-A9A6-8BA7-1CC6EAA822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04119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2F554C-6DAE-CC58-9B31-75970AB7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F. Cele dotyczące oceny i doskonalenia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BF48FC6-9DB4-3557-1F40-9C7BFB6F9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 kryzysie niezbędna jest ocena reakcji i wskazanie obszarów wymagających poprawy. Dobrze sformułowanym celem w tym zakresie może być przeprowadzenie kompleksowej oceny po kryzysie w ciągu 30 dni, z podkreśleniem co najmniej trzech kluczowych wniosków i włączeniem ich do planu zarządzania kryzysowego w celu usprawnienia przyszłych reakcji.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85C35C4-481D-428D-D20B-AF26C21E9C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63048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7080AE-5937-D2EF-AB24-6B4E1A6D0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Zadanie: cele SMART w zarządzaniu kryzysowym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2C307D-11FA-8466-D1CC-04FFBE82B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Czas: 45 minut</a:t>
            </a:r>
          </a:p>
          <a:p>
            <a:r>
              <a:rPr lang="pl-PL" dirty="0"/>
              <a:t>Praca w 4-osobowych zespołach</a:t>
            </a:r>
          </a:p>
          <a:p>
            <a:r>
              <a:rPr lang="pl-PL" dirty="0"/>
              <a:t>Na podstawie informacji zawartych w części teoretycznej oraz poniższych 13 celów, dostosuj i doprecyzuj 4 wybrane cele do naszej uczelni po kryzysie wizerunkowym.</a:t>
            </a:r>
          </a:p>
          <a:p>
            <a:r>
              <a:rPr lang="pl-PL" dirty="0"/>
              <a:t>Przedstaw propozycje przystosowanych celów w formie prezentacji Power Point (jeden cel na jeden slajd).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450D897-F677-AD68-575D-DCA7942A7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69498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653449-42C0-427D-3952-D786E760C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Ustanowienie protokołów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423F2C6-2B94-9FF1-0164-36BDCCACF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„W ciągu dwóch miesięcy opracuję protokoły komunikacyjne służące zarządzaniu potencjalnymi kryzysami w miejscu pracy. Plan ten będzie zawierał kroki dotyczące identyfikacji kryzysu i reagowania na niego oraz wskazanie osób, z którymi należy się skontaktować w sytuacji awaryjnej”.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SMART jest jasno sformułowany, ponieważ opisuje protokoły niezbędne do zarządzania kryzysami w miejscu pracy.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Mierzalny: Osoba odpowiedzialna za realizację celu może śledzić postępy wdrażania protokołów w ciągu dwóch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Osiągalny: Stworzenie protokołów komunikacyjnych w tym terminie jest zdecydowanie możliwe.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Istotny: Cel ten jest istotny dla ustanowienia protokołów zarządzania kryzysowego.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Osiągnięcie celu jest oczekiwane w ciągu dwóch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EB2558-2E33-051F-7706-404A59CE56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3199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9209E7-73B0-868F-1DF9-0AEBF7C1A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2. Utworzenie funduszu awaryjnego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3E8D189-42C2-3C72-22DC-03E28160C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„Do końca 5 miesięcy utworzę fundusz awaryjny na wypadek kryzysów. Fundusz będzie chroniony przed przyszłymi cięciami budżetowymi i zarządzany w sposób maksymalizujący korzyści dla pracowników, klientów i interesariuszy”.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określa utworzenie funduszu awaryjnego i zawiera szczegóły dotyczące sposobu jego zarządzania i ochrony.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Mierzalny: Firma może śledzić, czy fundusz awaryjny został utworzony i jaki ma wpływ na pracowników, klientów i interesariuszy.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Osiągalny: Cel ten można osiągnąć, przeznaczając część budżetu na fundusz awaryjny.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To stwierdzenie jest istotne dla zarządzania kryzysowego, ponieważ gwarantuje, że firma będzie miała dostępne zasoby do radzenia sobie z nieprzewidzianymi zdarzeniami.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Masz 5 miesięcy na osiągnięcie celu.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DDADF63-3EE0-C99D-0092-5D7AD369DC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29437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851FAF-3861-12D4-2617-D854C75D5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3. Opracuj jasny plan komunikacji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24405C4-83C2-0163-BEBD-E25A1C20D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„Aby wszyscy w organizacji byli na bieżąco z rozwojem sytuacji i zmianami w polityce, w ciągu 6 miesięcy opracuję solidny plan komunikacji. Plan będzie obejmował regularne wiadomości e-mail, seminaria internetowe i inne metody komunikacji, aby wszyscy byli na bieżąco”.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jasno określa, co należy zrobić (opracowanie planu komunikacji) i ile czasu to zajmie (w ciągu 6 miesięcy).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Mierzalny: można śledzić, ile wiadomości e-mail, seminariów internetowych i innych komunikatów zostało wysłanych.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Osiągalny: Stworzenie planu komunikacji jest całkowicie wykonalne.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Istotny: Twój zespół musi być informowany o wszelkich zmianach lub aktualizacjach podczas kryzysu.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Sukces przewiduje się po upływie 6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C18E396-A36C-0F77-80CB-3D1F649641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64122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382757-7388-6BC3-3A4F-046FD9576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4. Zidentyfikuj kluczowych pracowników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24DC1BA-EA8A-6961-4C46-C32733395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„Do końca trzech tygodni zidentyfikuję kluczowych pracowników i osoby odpowiedzialne za wdrażanie protokołów zarządzania kryzysowego w sytuacjach awaryjnych. Lista kontaktów zapewni szybką reakcję na każdą sytuację kryzysową”.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Konkretne: Wiesz dokładnie, czego się oczekuje — stworzenie listy kontaktów w celu zidentyfikowania kluczowych pracowników.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Policz, ilu pracowników zidentyfikowałeś w danym okresie.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Ten cel SMART jest możliwy do osiągnięcia przy wystarczających badaniach i wysiłkach.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Stworzenie tej listy ma kluczowe znaczenie dla skutecznego reagowania na sytuacje kryzysowe.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lista kontaktów powinna być gotowa w ciągu trzech tygodni.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56D7D7B-7996-E655-2104-744D3A1B66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4786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B10CAF2F-D2F8-3442-354B-822F6F7CEA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3380" y="214179"/>
            <a:ext cx="8640763" cy="1540196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C96CBF2-FF99-4B1F-496E-14FBAB82D3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F498E451-6BA5-9AD1-99FC-64EF85D56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72" y="1580798"/>
            <a:ext cx="9096055" cy="2221937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4A61B59B-50E0-2BE5-262B-E748B4475A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784" t="17277" b="16786"/>
          <a:stretch>
            <a:fillRect/>
          </a:stretch>
        </p:blipFill>
        <p:spPr>
          <a:xfrm>
            <a:off x="1024480" y="3576270"/>
            <a:ext cx="8496747" cy="1771055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DBD2E0-665C-DF08-D7ED-68AB6EB694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6" t="14289" b="12518"/>
          <a:stretch>
            <a:fillRect/>
          </a:stretch>
        </p:blipFill>
        <p:spPr>
          <a:xfrm>
            <a:off x="314254" y="5320676"/>
            <a:ext cx="9359128" cy="177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61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E1E778-2879-EFEE-A8BC-880A95CEE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5. Ocena dostępnych zasobów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516B4A7-375F-A41D-7EE3-5941531A0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„Przeanalizuję dostępne zasoby w naszym systemie zarządzania kryzysowego w celu zidentyfikowania luk lub słabych punktów w ciągu 6 miesięcy. Ocena ta pozwoli nam odpowiednio realokować zasoby i zaktualizować procedury”.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jest jasno określony, ponieważ przeanalizujesz dostępne zasoby w celu zidentyfikowania wszelkich luk lub słabych punktów w systemie zarządzania kryzysowego.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Upewnij się, że wszystkie zasoby zostały dokładnie przeanalizowane i wykryte zostały wszelkie luki lub słabe punkty.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Cel ten jest osiągalny, jeśli zespół prawidłowo przeanalizuje dostępne zasoby i poświęci czas na odpowiednią aktualizację procedur.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Ocena dostępnych zasobów ma kluczowe znaczenie dla każdego zespołu, który chce być dobrze przygotowany na sytuację kryzysową.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Osiągnięcie tego konkretnego celu wymaga sześciu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AD94703-E2C5-53C3-9C97-5057679778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5175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46658A-BE24-F63B-A8C5-99FADD7B6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6. Opracowanie planu przywrócenia sprawności po awarii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675512-D598-1E6B-0600-FFFDC846B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„Do końca dziewiątego miesiąca opracuję i wdrożę kompleksowy plan przywrócenia sprawności po awarii dla naszej organizacji. Chcę, aby plan obejmował wszystkie potencjalne awarie, w tym klęski żywiołowe, cyberataki i naruszenia bezpieczeństwa danych”.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jest jasny, ponieważ wymaga opracowania kompleksowego planu przywrócenia sprawności po awarii.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Należy upewnić się, że uwzględniono wszystkie potencjalne katastrofy.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Stwierdzenie jest wykonalne, jeśli dana osoba poświęci czas na zbadanie, stworzenie i wdrożenie kompleksowego planu przywracania sprawności po awarii.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Biorąc pod uwagę nieustanne zagrożenie katastrofami, cel ten jest niezbędny dla każdej organizacji.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Na osiągnięcie sukcesu przewidziano 9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EA33ADE-2151-C323-26BF-9BB7BDCC45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7673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F89226-5E80-35F1-9CE7-67681F4C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7. Wykorzystanie technologii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2A4E8F-4274-C032-4B10-A990E8655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„Aby zapewnić naszemu zespołowi najbardziej wydajne narzędzia i procesy, zamierzam w ciągu 6 miesięcy wprowadzić nową technologię do naszej komunikacji wewnętrznej i zarządzania projektami. Chcę, aby nasz zespół skutecznie współpracował bez względu na to, gdzie się znajduje”.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Cel ten koncentruje się na wprowadzeniu nowej technologii w celu zwiększenia wydajności.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Mierzalny: Sukces można określić na podstawie liczby narzędzi i procesów opracowanych w ciągu 6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Osiągalny: Wprowadzenie nowych technologii wymaga wysiłku, ale nie jest niemożliwe.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Istotny: Technologie mogą pomóc zespołom w skuteczniejszej współpracy i utrzymaniu wydajności w sytuacjach kryzysowych.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Cel ma zostać osiągnięty w ciągu 6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BD269FF-6D8F-E042-20AC-5A91B65CFC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21739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2B261A-352D-6C7D-38DF-54EE91A0C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8. Analiza ryzyka i szans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A39926-C2FC-AA89-0275-7FC752B91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„Przeanalizuję obecny kryzys pod każdym kątem, aby zidentyfikować potencjalne ryzyka i szanse. Przejrzę istniejące procesy i procedury, aby określić, czy w ciągu najbliższych 5 miesięcy konieczne będzie wprowadzenie jakichkolwiek zmian.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Konkretne: Stwierdzenie jasno określa, co dana osoba musi zrobić i w jakim terminie.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Można śledzić liczbę zidentyfikowanych zagrożeń i szans.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Biorąc pod uwagę 5-miesięczny termin, analiza istniejących procesów i identyfikacja potencjalnych zagrożeń lub szans jest realistyczna.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Jest to istotne dla obecnego kryzysu, w którym znajduje się dana osoba, ponieważ zrozumienie potencjalnych zagrożeń i możliwości jest niezbędne do skutecznego zarządzania nim.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Termin realizacji celów wynosi 5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BC5608E-A01E-E7C1-9D75-ED49170645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66220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5817D0-0B83-A750-3FA9-1F0F01ED3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9. Zabezpieczenie infrastruktury krytycznej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77B2E2-BF19-FB5F-060A-CF7464275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„Chcę zapewnić bezpieczeństwo naszej infrastruktury krytycznej przed potencjalnymi zagrożeniami w ciągu 7 miesięcy. Obejmuje to fizyczne i cyfrowe środki bezpieczeństwa w celu ochrony danych, systemów i wszelkich innych wrażliwych zasobów, które mogą zostać naruszone”.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Konkretność: Celem jest ochrona infrastruktury krytycznej przed potencjalnymi zagrożeniami.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Mierzalność: Zostaną podjęte fizyczne i cyfrowe środki bezpieczeństwa w celu ochrony danych, systemów i innych wrażliwych zasobów.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Osiągalność: Jest to wykonalne w wyznaczonym terminie, pod warunkiem zapewnienia niezbędnych zasobów.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Trafność: Cel ten jest odpowiedni dla każdej organizacji, która chce zabezpieczyć swoją infrastrukturę przed zagrożeniami.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Określony w czasie: Cel zostanie osiągnięty w ciągu 7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D546CDB-4344-67B6-014A-60F2D38FDC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3620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7E2420-56BE-2788-1726-41707B052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10. Przewidywanie kryzysów i przygotowanie się na nie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D8BDF23-273D-7097-1FDC-D6FFA6321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„W ciągu 8 miesięcy chcę stworzyć plan kryzysowy zawierający szczegółowe scenariusze i rozwiązania na wypadek nieoczekiwanych sytuacji. Chcę, aby plan ten był gotowy do skutecznego wdrożenia przed wystąpieniem jakiegokolwiek kryzysu”.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Konkretny: Osoba ta zamierza stworzyć plan kryzysowy zawierający szczegółowe scenariusze i rozwiązania na wypadek nieoczekiwanych sytuacji.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Regularnie sprawdzaj, na ile plan kryzysowy jest bliski realizacji.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Jest to możliwe, o ile dana osoba poświęci 8 miesięcy na planowanie i przygotowania.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To stwierdzenie SMART ma zastosowanie, ponieważ pomaga zespołom przewidywać kryzysy i przygotowywać się na nie.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Cel jest ograniczony czasowo, ponieważ ma konkretną datę zakończenia wynoszącą 8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A6A29A5-9E3C-55BD-A269-5E79072F1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7754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1FDC8F-89FA-B54D-B112-5822172C8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11. Poprawa współpracy w zespole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87835F-56D1-79B6-CC3C-465B44A1D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„W ciągu dwóch miesięcy stworzę środowisko, w którym zespoły będą zachęcane do współpracy i lepszej komunikacji. Chcę, aby wszyscy mieli możliwość uczenia się od siebie nawzajem i wzajemnego wspierania się, dlatego zorganizuję kwartalne zajęcia integracyjne i zaplanuję regularne dyskusje grupowe”.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Konkretne: Cel jest dobrze zdefiniowany, ponieważ obejmuje praktyczny plan zachęcania do współpracy w zespole.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Obserwuj, jak członkowie zespołu komunikują się i współpracują ze sobą.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Stworzenie środowiska sprzyjającego współpracy zespołów jest możliwe w ciągu dwóch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Współpraca zespołowa ma kluczowe znaczenie dla osiągnięcia sukcesu w każdej organizacji.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Osiągnięcie celu wymaga dwóch miesięcy.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0897914-9C07-017A-2F78-D558D43AA0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64911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708A75-7562-FDF3-7B7D-82C5A1201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12. Zrozumienie wpływu na interesariuszy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4581E8D-7090-3360-7DDA-F4EBA8F83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„Aby informować naszych interesariuszy i angażować ich w sytuacjach kryzysowych, utworzę zespół odpowiedzialny za zrozumienie wpływu kryzysu na interesariuszy, informowanie ich na bieżąco i reagowanie na ich obawy. Skuteczność tych działań będzie monitorowana w ciągu dwóch miesięcy od ich wdrożenia”.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Konkretne: Utworzony zostanie zespół, który będzie odpowiedzialny za zrozumienie i monitorowanie wpływu na interesariuszy.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Mierzalne: Skuteczność zespołu można zmierzyć, oceniając poziom satysfakcji interesariuszy.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Osiągalne: Jest to możliwe przy odpowiednich zasobach i kadrze.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Istotne: Cel jest kluczowy, ponieważ zapewnia, że interesariusze są informowani i zaangażowani w sytuacjach kryzysowych.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Określone w czasie: Na monitorowanie skuteczności przeznaczono dwa miesiące.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5778B2-D005-964E-3091-1E183696E6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29307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A2C633-217F-D8CD-F47A-33B04A3E7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13. Wspieranie kreatywności w poszukiwaniu rozwiązań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A3D5AF-FB35-9AC0-ECBA-05D19BC5B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i="1" dirty="0"/>
              <a:t>„Chcę promować kreatywność i nieszablonowe myślenie w miejscu pracy. W tym celu w ciągu dwóch miesięcy stworzę przestrzeń, w której pracownicy będą mogli opracowywać kreatywne rozwiązania problemów pojawiających się w czasie kryzysu. Będę zachęcać pracowników do dzielenia się pomysłami, sugerowania zmian i pomocy w burzy mózgów nad rozwiązaniami kryzysowymi”.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 Konkretne: Cel jest jasno określony – co zostanie zrobione i kiedy.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 Mierzalne: Można policzyć, ile kreatywnych rozwiązań zostało zaproponowanych.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 Osiągalne: Cel jest osiągalny, ponieważ zachęca pracowników do nieszablonowego myślenia i opracowywania kreatywnych rozwiązań.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 Istotne: Cel ten wiąże się z promowaniem innowacyjnego środowiska w trudnych czasach.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 Określone w czasie: Na osiągnięcie tego konkretnego celu potrzeba dwóch miesięcy.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491100-A26A-3772-20B9-30A51836F2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66391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F8A6F5-4F5D-7FDA-B875-371376FB5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EB5-93E0-6736-1795-6B3C2CF29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b="1" dirty="0"/>
              <a:t>Metoda SMART to potężne narzędzie</a:t>
            </a:r>
            <a:r>
              <a:rPr lang="pl-PL" sz="2000" dirty="0"/>
              <a:t>, które zapewnia wytyczne dotyczące wyznaczania celów niezbędnych do osiągnięcia sukcesu organizacyjnego.</a:t>
            </a:r>
          </a:p>
          <a:p>
            <a:r>
              <a:rPr lang="pl-PL" sz="2000" dirty="0"/>
              <a:t>Niezależnie od podjętych kroków, pamiętaj o przemyślanych rozwiązaniach podczas radzenia sobie z kryzysami. W końcu zapewnisz gotowość i utrzymasz postępy w pracy nad przywróceniem kontroli nad sytuacją.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91BF1DF-89FF-A68C-3C16-2E3E855192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427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323854-BAA3-8819-534A-B6C9945D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Czyli co robić?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C3F84B-88B8-FB68-1845-6FA23E73B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Zadbać o przejrzystą komunikację i przyznanie się do błędów;</a:t>
            </a:r>
          </a:p>
          <a:p>
            <a:r>
              <a:rPr lang="pl-PL" dirty="0"/>
              <a:t>Oferować konkretne rozwiązania, np. rekompensaty dla poszkodowanych klientów;</a:t>
            </a:r>
          </a:p>
          <a:p>
            <a:r>
              <a:rPr lang="pl-PL" dirty="0"/>
              <a:t>Wdrażać działania zapobiegawcze;</a:t>
            </a:r>
          </a:p>
          <a:p>
            <a:r>
              <a:rPr lang="pl-PL" dirty="0"/>
              <a:t>Regularne informować klientów o postępach;</a:t>
            </a:r>
          </a:p>
          <a:p>
            <a:r>
              <a:rPr lang="pl-PL" dirty="0"/>
              <a:t>Odbudować relację z mediami, aby unikać dezinformacji i ograniczać spekulacje;</a:t>
            </a:r>
          </a:p>
          <a:p>
            <a:r>
              <a:rPr lang="pl-PL" dirty="0"/>
              <a:t>Monitorować opinię publiczną, w tym media społecznościowe; </a:t>
            </a:r>
          </a:p>
          <a:p>
            <a:r>
              <a:rPr lang="pl-PL" dirty="0"/>
              <a:t>Wykazywać empatię wobec potrzeb klientów/ interesariuszy, co pomoże odzyskać zaufanie i wzmocnić relacje.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533B279-6871-E263-723D-034791BBE3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10745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4DA81A-833B-3D03-6C79-D9B2A39B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B41C7AF-37B0-35AA-2C60-AAAF17D74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Metoda SMART – co to jest i jak za jej pomocą określać cele marketingowe?</a:t>
            </a:r>
            <a:endParaRPr lang="pl-PL" dirty="0"/>
          </a:p>
          <a:p>
            <a:r>
              <a:rPr lang="pl-PL" dirty="0">
                <a:hlinkClick r:id="rId3"/>
              </a:rPr>
              <a:t>Jak monitorować i unikać kryzysu wizerunkowe w </a:t>
            </a:r>
            <a:r>
              <a:rPr lang="pl-PL" dirty="0" err="1">
                <a:hlinkClick r:id="rId3"/>
              </a:rPr>
              <a:t>internecie</a:t>
            </a:r>
            <a:r>
              <a:rPr lang="pl-PL" dirty="0">
                <a:hlinkClick r:id="rId3"/>
              </a:rPr>
              <a:t>? – widoczni</a:t>
            </a:r>
            <a:endParaRPr lang="pl-PL" dirty="0"/>
          </a:p>
          <a:p>
            <a:r>
              <a:rPr lang="pl-PL" dirty="0">
                <a:hlinkClick r:id="rId4"/>
              </a:rPr>
              <a:t>Cele smart: znaczenie, przykłady i dodatkowe porady</a:t>
            </a:r>
            <a:endParaRPr lang="pl-PL" dirty="0"/>
          </a:p>
          <a:p>
            <a:r>
              <a:rPr lang="pl-PL" dirty="0" err="1">
                <a:hlinkClick r:id="rId5"/>
              </a:rPr>
              <a:t>https</a:t>
            </a:r>
            <a:r>
              <a:rPr lang="pl-PL" dirty="0">
                <a:hlinkClick r:id="rId5"/>
              </a:rPr>
              <a:t>://</a:t>
            </a:r>
            <a:r>
              <a:rPr lang="pl-PL" dirty="0" err="1">
                <a:hlinkClick r:id="rId5"/>
              </a:rPr>
              <a:t>mojafirma.infor.pl</a:t>
            </a:r>
            <a:r>
              <a:rPr lang="pl-PL" dirty="0">
                <a:hlinkClick r:id="rId5"/>
              </a:rPr>
              <a:t>/</a:t>
            </a:r>
            <a:r>
              <a:rPr lang="pl-PL" dirty="0" err="1">
                <a:hlinkClick r:id="rId5"/>
              </a:rPr>
              <a:t>wiadomosci</a:t>
            </a:r>
            <a:r>
              <a:rPr lang="pl-PL" dirty="0">
                <a:hlinkClick r:id="rId5"/>
              </a:rPr>
              <a:t>/6833297,kryzys-wizerunkowy-polskich-firm-2024-skutki-i-dzialania-naprawcze-p.html</a:t>
            </a:r>
            <a:endParaRPr lang="pl-PL" dirty="0"/>
          </a:p>
          <a:p>
            <a:r>
              <a:rPr lang="pl-PL" dirty="0" err="1">
                <a:hlinkClick r:id="rId6"/>
              </a:rPr>
              <a:t>https</a:t>
            </a:r>
            <a:r>
              <a:rPr lang="pl-PL" dirty="0">
                <a:hlinkClick r:id="rId6"/>
              </a:rPr>
              <a:t>://</a:t>
            </a:r>
            <a:r>
              <a:rPr lang="pl-PL" dirty="0" err="1">
                <a:hlinkClick r:id="rId6"/>
              </a:rPr>
              <a:t>cyrekdigital.com</a:t>
            </a:r>
            <a:r>
              <a:rPr lang="pl-PL" dirty="0">
                <a:hlinkClick r:id="rId6"/>
              </a:rPr>
              <a:t>/</a:t>
            </a:r>
            <a:r>
              <a:rPr lang="pl-PL" dirty="0" err="1">
                <a:hlinkClick r:id="rId6"/>
              </a:rPr>
              <a:t>pl</a:t>
            </a:r>
            <a:r>
              <a:rPr lang="pl-PL" dirty="0">
                <a:hlinkClick r:id="rId6"/>
              </a:rPr>
              <a:t>/baza-wiedzy/kryzys-wizerunkowy/</a:t>
            </a:r>
            <a:endParaRPr lang="pl-PL" dirty="0"/>
          </a:p>
          <a:p>
            <a:r>
              <a:rPr lang="pl-PL" dirty="0" err="1">
                <a:hlinkClick r:id="rId7"/>
              </a:rPr>
              <a:t>https</a:t>
            </a:r>
            <a:r>
              <a:rPr lang="pl-PL" dirty="0">
                <a:hlinkClick r:id="rId7"/>
              </a:rPr>
              <a:t>://</a:t>
            </a:r>
            <a:r>
              <a:rPr lang="pl-PL" dirty="0" err="1">
                <a:hlinkClick r:id="rId7"/>
              </a:rPr>
              <a:t>successindepth.com</a:t>
            </a:r>
            <a:r>
              <a:rPr lang="pl-PL" dirty="0">
                <a:hlinkClick r:id="rId7"/>
              </a:rPr>
              <a:t>/smart-</a:t>
            </a:r>
            <a:r>
              <a:rPr lang="pl-PL" dirty="0" err="1">
                <a:hlinkClick r:id="rId7"/>
              </a:rPr>
              <a:t>goals</a:t>
            </a:r>
            <a:r>
              <a:rPr lang="pl-PL" dirty="0">
                <a:hlinkClick r:id="rId7"/>
              </a:rPr>
              <a:t>-for-</a:t>
            </a:r>
            <a:r>
              <a:rPr lang="pl-PL" dirty="0" err="1">
                <a:hlinkClick r:id="rId7"/>
              </a:rPr>
              <a:t>crisis</a:t>
            </a:r>
            <a:r>
              <a:rPr lang="pl-PL" dirty="0">
                <a:hlinkClick r:id="rId7"/>
              </a:rPr>
              <a:t>-management/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za uwagę</a:t>
            </a:r>
          </a:p>
        </p:txBody>
      </p:sp>
      <p:pic>
        <p:nvPicPr>
          <p:cNvPr id="2050" name="Picture 2" descr="SMART Goals for the New Year - Inspired Edge Coaching">
            <a:extLst>
              <a:ext uri="{FF2B5EF4-FFF2-40B4-BE49-F238E27FC236}">
                <a16:creationId xmlns:a16="http://schemas.microsoft.com/office/drawing/2014/main" id="{66EC6737-5273-7847-F5BC-C014F1B0D7C9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9" b="989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CD4A3E-8BAF-1825-6FDA-BF53FE719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514197"/>
            <a:ext cx="8640381" cy="1080001"/>
          </a:xfrm>
        </p:spPr>
        <p:txBody>
          <a:bodyPr/>
          <a:lstStyle/>
          <a:p>
            <a:r>
              <a:rPr lang="pl-PL" dirty="0"/>
              <a:t>Konkretne przykłady działań: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49286F2-562D-05FF-447D-4C2610D89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187549"/>
            <a:ext cx="9000903" cy="5832288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1. Przyznanie się do błędu i przeprosiny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Szczere przyznanie się do winy jest pierwszym krokiem w odbudowie zaufania. Klienci cenią sobie transparentność, a przeprosiny pokazują, że firma jest świadoma problemu i gotowa go naprawić. 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2. Szybka reakcja kryzysowa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Czas ma kluczowe znaczenie w zarządzaniu kryzysem. Odpowiednia reakcja w ciągu pierwszych godzin od wybuchu kryzysu może zapobiec jego eskalacji. Firma powinna przygotować strategię komunikacyjną i natychmiast poinformować klientów o podjętych krokach naprawczych.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3. Zmiana narracji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Po kryzysie firma powinna skupić się na podkreślaniu pozytywnych działań, takich jak: zaangażowanie w działania społeczne (</a:t>
            </a:r>
            <a:r>
              <a:rPr lang="pl-PL" dirty="0" err="1"/>
              <a:t>CSR</a:t>
            </a:r>
            <a:r>
              <a:rPr lang="pl-PL" dirty="0"/>
              <a:t>), wprowadzenie nowych standardów jakości, promowanie działań proekologicznych. 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4. Angażowanie się w dialog z klientami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Aktywność w mediach społecznościowych i otwartość na krytykę są kluczowe. Firmy powinny odpowiadać na pytania, wyjaśniać swoje działania i słuchać opinii konsumentów.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1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60C3F7A-014B-8C5B-DE34-8214C1A7CA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9691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F5B8B2-6FEB-E813-D8F9-9C36C5F8E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514197"/>
            <a:ext cx="8640381" cy="1080001"/>
          </a:xfrm>
        </p:spPr>
        <p:txBody>
          <a:bodyPr/>
          <a:lstStyle/>
          <a:p>
            <a:r>
              <a:rPr lang="pl-PL" dirty="0"/>
              <a:t>Konkretne przykłady działań: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32218CD-682C-F9CB-C6B6-4F87D412B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715" y="1331565"/>
            <a:ext cx="8640382" cy="4680002"/>
          </a:xfrm>
        </p:spPr>
        <p:txBody>
          <a:bodyPr/>
          <a:lstStyle/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5. Zmiana wewnętrzna w firmie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Kryzys często wynika z problemów wewnętrznych, takich jak brak standardów etycznych czy niedostateczna kontrola procesów. Wprowadzenie nowych zasad zarządzania, kodeksów etycznych czy szkoleń dla pracowników jest konieczne, aby zapobiec podobnym sytuacjom w przyszłości.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6. Kampanie odbudowujące wizerunek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Firmy powinny zainwestować w kampanie reklamowe i PR, które odświeżą wizerunek marki i zwrócą uwagę na jej pozytywne aspekty. 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pl-PL" b="1" dirty="0"/>
              <a:t>7. Współpraca z </a:t>
            </a:r>
            <a:r>
              <a:rPr lang="pl-PL" b="1" dirty="0" err="1"/>
              <a:t>influencerami</a:t>
            </a:r>
            <a:r>
              <a:rPr lang="pl-PL" b="1" dirty="0"/>
              <a:t> i liderami opinii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Zaangażowanie popularnych osób do promowania marki może pomóc w odbudowie wizerunku. Warto jednak wybierać </a:t>
            </a:r>
            <a:r>
              <a:rPr lang="pl-PL" dirty="0" err="1"/>
              <a:t>influencerów</a:t>
            </a:r>
            <a:r>
              <a:rPr lang="pl-PL" dirty="0"/>
              <a:t> zgodnych z wartościami firmy, aby uniknąć kontrowersji.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687F10F-691A-4103-A49F-9AE470E153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190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F1A2B0-8829-332A-2372-E80B97524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Przykład podniesienia się po kryzysie: </a:t>
            </a:r>
            <a:br>
              <a:rPr lang="pl-PL" dirty="0"/>
            </a:br>
            <a:r>
              <a:rPr lang="pl-PL" dirty="0" err="1"/>
              <a:t>Domino’s</a:t>
            </a:r>
            <a:r>
              <a:rPr lang="pl-PL" dirty="0"/>
              <a:t> Pizza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C86A95B-3A7C-CC0E-F96A-3A70865D1E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0492" y="2541764"/>
            <a:ext cx="4140000" cy="4680018"/>
          </a:xfrm>
        </p:spPr>
        <p:txBody>
          <a:bodyPr>
            <a:norm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www.youtube.com</a:t>
            </a:r>
            <a:r>
              <a:rPr lang="en-GB" dirty="0">
                <a:hlinkClick r:id="rId3"/>
              </a:rPr>
              <a:t>/</a:t>
            </a:r>
            <a:r>
              <a:rPr lang="en-GB" dirty="0" err="1">
                <a:hlinkClick r:id="rId3"/>
              </a:rPr>
              <a:t>watch?v</a:t>
            </a:r>
            <a:r>
              <a:rPr lang="en-GB" dirty="0">
                <a:hlinkClick r:id="rId3"/>
              </a:rPr>
              <a:t>=</a:t>
            </a:r>
            <a:r>
              <a:rPr lang="en-GB" dirty="0" err="1">
                <a:hlinkClick r:id="rId3"/>
              </a:rPr>
              <a:t>qnKJfxeSImo</a:t>
            </a:r>
            <a:r>
              <a:rPr lang="pl-PL" dirty="0"/>
              <a:t> (14 minut)</a:t>
            </a:r>
            <a:endParaRPr lang="en-GB" dirty="0"/>
          </a:p>
        </p:txBody>
      </p:sp>
      <p:pic>
        <p:nvPicPr>
          <p:cNvPr id="1026" name="Picture 2" descr="Domino’s México celebra el Día Mundial de la Pizza con el lanzamiento ...">
            <a:extLst>
              <a:ext uri="{FF2B5EF4-FFF2-40B4-BE49-F238E27FC236}">
                <a16:creationId xmlns:a16="http://schemas.microsoft.com/office/drawing/2014/main" id="{CFB33C76-2E29-20F1-0E58-F7CFABB30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5906" y="2663726"/>
            <a:ext cx="4140000" cy="3312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3EC05BD-C502-D233-B1E1-AFECA106D1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pl-PL" sz="300"/>
          </a:p>
        </p:txBody>
      </p:sp>
    </p:spTree>
    <p:extLst>
      <p:ext uri="{BB962C8B-B14F-4D97-AF65-F5344CB8AC3E}">
        <p14:creationId xmlns:p14="http://schemas.microsoft.com/office/powerpoint/2010/main" val="271140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B4896954-592B-7208-4569-CA80855F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Pytania do filmu: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319B18B-D8A1-4C8E-6730-9E3142EF9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77" y="2498750"/>
            <a:ext cx="8640382" cy="4680002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Jaka była przyczyna kryzysu </a:t>
            </a:r>
            <a:r>
              <a:rPr lang="pl-PL" i="1" dirty="0" err="1"/>
              <a:t>Domino’s</a:t>
            </a:r>
            <a:r>
              <a:rPr lang="pl-PL" i="1" dirty="0"/>
              <a:t> na początku? Z czego wynikała? </a:t>
            </a:r>
            <a:r>
              <a:rPr lang="pl-PL" dirty="0"/>
              <a:t>[0:00 – 1:06]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Podaj przykład tragedii wynikłe z filozofii </a:t>
            </a:r>
            <a:r>
              <a:rPr lang="pl-PL" i="1" dirty="0" err="1"/>
              <a:t>Domino’s</a:t>
            </a:r>
            <a:r>
              <a:rPr lang="pl-PL" i="1" dirty="0"/>
              <a:t> i jej skutku dla firmy. </a:t>
            </a:r>
            <a:r>
              <a:rPr lang="pl-PL" dirty="0"/>
              <a:t>[1:06 – 1:29]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Czy </a:t>
            </a:r>
            <a:r>
              <a:rPr lang="pl-PL" i="1" dirty="0" err="1"/>
              <a:t>Domino’s</a:t>
            </a:r>
            <a:r>
              <a:rPr lang="pl-PL" i="1" dirty="0"/>
              <a:t> zmieniło filozofię marki pod wpływem tych wydarzeń?</a:t>
            </a:r>
            <a:r>
              <a:rPr lang="pl-PL" dirty="0"/>
              <a:t> [1:29 – 1:40]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Co było dodatkowym czynnikiem pogłębiającym kryzys dla firmy w roku 2008?  </a:t>
            </a:r>
            <a:r>
              <a:rPr lang="pl-PL" dirty="0"/>
              <a:t>[2:00 – 2:21]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Co zrobił </a:t>
            </a:r>
            <a:r>
              <a:rPr lang="pl-PL" i="1" dirty="0" err="1"/>
              <a:t>CEO</a:t>
            </a:r>
            <a:r>
              <a:rPr lang="pl-PL" i="1" dirty="0"/>
              <a:t> David Brandon w czasie największego kryzysu firmy, kiedy pracownicy odchodzili? </a:t>
            </a:r>
            <a:r>
              <a:rPr lang="pl-PL" dirty="0"/>
              <a:t>[5:22 – 6:16]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Co zrobił jego następca Patrick Doyle aby odbudować wizerunek marki? Jakich narzędzi użył? </a:t>
            </a:r>
            <a:r>
              <a:rPr lang="pl-PL" dirty="0"/>
              <a:t>[6:16 – 7:45]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Jakie było największe ryzyko podjęte przez Patricka? Co zrobił nietypowego w sytuacji kiedy inne marki po cichu zmieniały produkty? </a:t>
            </a:r>
            <a:r>
              <a:rPr lang="pl-PL" dirty="0"/>
              <a:t>[7:59 – 9:22]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 była odpowiedź rynku na odważne działanie firmy? Czy firmie opłaciła się taka strategia? </a:t>
            </a:r>
            <a:r>
              <a:rPr lang="pl-PL" dirty="0"/>
              <a:t>[10:21 – 11:15]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Jakie działania rozwijające markę podjęto potem? </a:t>
            </a:r>
            <a:r>
              <a:rPr lang="pl-PL" dirty="0"/>
              <a:t>[11:21 – 12:19]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Jakie było przesłanie </a:t>
            </a:r>
            <a:r>
              <a:rPr lang="pl-PL" i="1" dirty="0" err="1"/>
              <a:t>Doyla</a:t>
            </a:r>
            <a:r>
              <a:rPr lang="pl-PL" i="1" dirty="0"/>
              <a:t>? </a:t>
            </a:r>
            <a:r>
              <a:rPr lang="pl-PL" dirty="0"/>
              <a:t>[12:39 – 12:54]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i="1" dirty="0"/>
              <a:t>Jakie są wnioski z działań firmy? </a:t>
            </a:r>
            <a:r>
              <a:rPr lang="pl-PL" dirty="0"/>
              <a:t>[13:00 – 13:13]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AB7FA33-5424-FAE1-C764-367E4F8B89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pic>
        <p:nvPicPr>
          <p:cNvPr id="1028" name="Picture 4" descr="Pop Culture Guy: Domino's Pizza to customers: We suck">
            <a:extLst>
              <a:ext uri="{FF2B5EF4-FFF2-40B4-BE49-F238E27FC236}">
                <a16:creationId xmlns:a16="http://schemas.microsoft.com/office/drawing/2014/main" id="{1D06CBCE-BF37-48E5-2ED6-A24D79781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46" y="286668"/>
            <a:ext cx="25717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492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7EA856-7A00-CE5A-3565-D62AB623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28515"/>
            <a:ext cx="8640381" cy="1080001"/>
          </a:xfrm>
        </p:spPr>
        <p:txBody>
          <a:bodyPr/>
          <a:lstStyle/>
          <a:p>
            <a:pPr algn="ctr"/>
            <a:r>
              <a:rPr lang="pl-PL" dirty="0"/>
              <a:t>Kampania naprawcza </a:t>
            </a:r>
            <a:br>
              <a:rPr lang="pl-PL" dirty="0"/>
            </a:br>
            <a:r>
              <a:rPr lang="pl-PL" dirty="0"/>
              <a:t>według metodologii SMART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FDC40C4-7E22-769A-64EC-5E7EB8B30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3405" y="1429308"/>
            <a:ext cx="8640382" cy="4680002"/>
          </a:xfrm>
        </p:spPr>
        <p:txBody>
          <a:bodyPr/>
          <a:lstStyle/>
          <a:p>
            <a:r>
              <a:rPr lang="pl-PL" dirty="0"/>
              <a:t>Wyznaczanie celów kampanii naprawczej bez jasnych kryteriów przypomina działanie po omacku. Metoda SMART porządkuje ten proces i wspiera planowanie kampanii, które przynoszą konkretne rezultaty. </a:t>
            </a:r>
          </a:p>
          <a:p>
            <a:r>
              <a:rPr lang="pl-PL" dirty="0"/>
              <a:t>Metoda SMART to metoda określania celów, zarządzania projektami, która opiera się na pięciu filarach. Jej nazwa pochodzi od pierwszych liter pięciu cech, jakie powinien mieć dobrze sformułowany cel: powinien być </a:t>
            </a:r>
            <a:r>
              <a:rPr lang="pl-PL" b="1" dirty="0"/>
              <a:t>S – sprecyzowany</a:t>
            </a:r>
            <a:r>
              <a:rPr lang="pl-PL" dirty="0"/>
              <a:t>, </a:t>
            </a:r>
            <a:r>
              <a:rPr lang="pl-PL" b="1" dirty="0"/>
              <a:t>M – mierzalny</a:t>
            </a:r>
            <a:r>
              <a:rPr lang="pl-PL" dirty="0"/>
              <a:t>, </a:t>
            </a:r>
            <a:r>
              <a:rPr lang="pl-PL" b="1" dirty="0"/>
              <a:t>A – atrakcyjny</a:t>
            </a:r>
            <a:r>
              <a:rPr lang="pl-PL" dirty="0"/>
              <a:t>, </a:t>
            </a:r>
            <a:r>
              <a:rPr lang="pl-PL" b="1" dirty="0"/>
              <a:t>R – realistyczny</a:t>
            </a:r>
            <a:r>
              <a:rPr lang="pl-PL" dirty="0"/>
              <a:t>, </a:t>
            </a:r>
            <a:r>
              <a:rPr lang="pl-PL" b="1" dirty="0"/>
              <a:t>T – terminowy</a:t>
            </a:r>
            <a:r>
              <a:rPr lang="pl-PL" dirty="0"/>
              <a:t>. 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8B1447-1390-C1EB-41CF-B2BD3C0C62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  <p:pic>
        <p:nvPicPr>
          <p:cNvPr id="5" name="Symbol zastępczy zawartości 2">
            <a:extLst>
              <a:ext uri="{FF2B5EF4-FFF2-40B4-BE49-F238E27FC236}">
                <a16:creationId xmlns:a16="http://schemas.microsoft.com/office/drawing/2014/main" id="{F8A9A71B-40AF-6EE2-ADE4-5E7884EB35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94"/>
          <a:stretch>
            <a:fillRect/>
          </a:stretch>
        </p:blipFill>
        <p:spPr>
          <a:xfrm>
            <a:off x="809402" y="4078919"/>
            <a:ext cx="8640763" cy="348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2380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9C1CEE0-B1A2-4231-8FF6-147DFDBA1654}"/>
</file>

<file path=customXml/itemProps2.xml><?xml version="1.0" encoding="utf-8"?>
<ds:datastoreItem xmlns:ds="http://schemas.openxmlformats.org/officeDocument/2006/customXml" ds:itemID="{3FD04BF4-E90A-4540-9C14-79B842E3D088}"/>
</file>

<file path=customXml/itemProps3.xml><?xml version="1.0" encoding="utf-8"?>
<ds:datastoreItem xmlns:ds="http://schemas.openxmlformats.org/officeDocument/2006/customXml" ds:itemID="{182A774B-6094-4612-83F9-B00C5718FEF1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400</TotalTime>
  <Words>4102</Words>
  <Application>Microsoft Office PowerPoint</Application>
  <PresentationFormat>Niestandardowy</PresentationFormat>
  <Paragraphs>256</Paragraphs>
  <Slides>41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41</vt:i4>
      </vt:variant>
    </vt:vector>
  </HeadingPairs>
  <TitlesOfParts>
    <vt:vector size="45" baseType="lpstr">
      <vt:lpstr>Arial</vt:lpstr>
      <vt:lpstr>Calibri</vt:lpstr>
      <vt:lpstr>Open Sans</vt:lpstr>
      <vt:lpstr>Motyw pakietu Office</vt:lpstr>
      <vt:lpstr>Warsztat 13: Wdrażanie działań naprawczych po kryzysie – planowanie kampanii naprawczej. Opracowała: dr Justyna Bagińska</vt:lpstr>
      <vt:lpstr>Odbudowanie zaufania po kryzysie wizerunkowym</vt:lpstr>
      <vt:lpstr>Prezentacja programu PowerPoint</vt:lpstr>
      <vt:lpstr>Czyli co robić? </vt:lpstr>
      <vt:lpstr>Konkretne przykłady działań:</vt:lpstr>
      <vt:lpstr>Konkretne przykłady działań:</vt:lpstr>
      <vt:lpstr>Przykład podniesienia się po kryzysie:  Domino’s Pizza</vt:lpstr>
      <vt:lpstr>Pytania do filmu:</vt:lpstr>
      <vt:lpstr>Kampania naprawcza  według metodologii SMART</vt:lpstr>
      <vt:lpstr>1. Szczegółowy / sprecyzowany</vt:lpstr>
      <vt:lpstr>2. Mierzalny</vt:lpstr>
      <vt:lpstr>3. Osiągalny</vt:lpstr>
      <vt:lpstr>4. Znaczący</vt:lpstr>
      <vt:lpstr>5. Ustalony w czasie</vt:lpstr>
      <vt:lpstr>Przykłady celów smart</vt:lpstr>
      <vt:lpstr>Kilka dodatkowych wskazówek, które pomogą wyznaczać i osiągnąć cele SMART:</vt:lpstr>
      <vt:lpstr>Rodzaje celów SMART dla zarządzania kryzysowego </vt:lpstr>
      <vt:lpstr>Różne rodzaje celów SMART dostosowanych do zarządzania kryzysowego: </vt:lpstr>
      <vt:lpstr>A. Cele dotyczące czasu reakcji </vt:lpstr>
      <vt:lpstr>B. Cele dotyczące komunikacji </vt:lpstr>
      <vt:lpstr>C. Cele dotyczące szkoleń i gotowości </vt:lpstr>
      <vt:lpstr>D. Cele dotyczące przywrócenia normalnego funkcjonowania </vt:lpstr>
      <vt:lpstr>E. Cele dotyczące zaangażowania interesariuszy </vt:lpstr>
      <vt:lpstr>F. Cele dotyczące oceny i doskonalenia </vt:lpstr>
      <vt:lpstr>Zadanie: cele SMART w zarządzaniu kryzysowym </vt:lpstr>
      <vt:lpstr>1. Ustanowienie protokołów </vt:lpstr>
      <vt:lpstr>2. Utworzenie funduszu awaryjnego </vt:lpstr>
      <vt:lpstr>3. Opracuj jasny plan komunikacji </vt:lpstr>
      <vt:lpstr>4. Zidentyfikuj kluczowych pracowników </vt:lpstr>
      <vt:lpstr>5. Ocena dostępnych zasobów </vt:lpstr>
      <vt:lpstr>6. Opracowanie planu przywrócenia sprawności po awarii </vt:lpstr>
      <vt:lpstr>7. Wykorzystanie technologii </vt:lpstr>
      <vt:lpstr>8. Analiza ryzyka i szans </vt:lpstr>
      <vt:lpstr>9. Zabezpieczenie infrastruktury krytycznej </vt:lpstr>
      <vt:lpstr>10. Przewidywanie kryzysów i przygotowanie się na nie </vt:lpstr>
      <vt:lpstr>11. Poprawa współpracy w zespole </vt:lpstr>
      <vt:lpstr>12. Zrozumienie wpływu na interesariuszy </vt:lpstr>
      <vt:lpstr>13. Wspieranie kreatywności w poszukiwaniu rozwiązań </vt:lpstr>
      <vt:lpstr>Podsumowanie </vt:lpstr>
      <vt:lpstr>Źródła: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51</cp:revision>
  <dcterms:created xsi:type="dcterms:W3CDTF">2022-06-22T09:40:44Z</dcterms:created>
  <dcterms:modified xsi:type="dcterms:W3CDTF">2025-06-22T16:45:26Z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